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85" r:id="rId2"/>
    <p:sldId id="299" r:id="rId3"/>
    <p:sldId id="279" r:id="rId4"/>
    <p:sldId id="280" r:id="rId5"/>
    <p:sldId id="268" r:id="rId6"/>
    <p:sldId id="258" r:id="rId7"/>
    <p:sldId id="303" r:id="rId8"/>
    <p:sldId id="305" r:id="rId9"/>
    <p:sldId id="287" r:id="rId10"/>
    <p:sldId id="288" r:id="rId11"/>
    <p:sldId id="296" r:id="rId12"/>
    <p:sldId id="318" r:id="rId13"/>
    <p:sldId id="262" r:id="rId14"/>
    <p:sldId id="315" r:id="rId15"/>
    <p:sldId id="292" r:id="rId16"/>
    <p:sldId id="297" r:id="rId17"/>
    <p:sldId id="308" r:id="rId18"/>
    <p:sldId id="317" r:id="rId19"/>
    <p:sldId id="260" r:id="rId20"/>
    <p:sldId id="289" r:id="rId21"/>
    <p:sldId id="324" r:id="rId22"/>
    <p:sldId id="294" r:id="rId23"/>
    <p:sldId id="291" r:id="rId24"/>
    <p:sldId id="325" r:id="rId25"/>
    <p:sldId id="295" r:id="rId26"/>
    <p:sldId id="266" r:id="rId27"/>
    <p:sldId id="301" r:id="rId28"/>
    <p:sldId id="302" r:id="rId29"/>
    <p:sldId id="328" r:id="rId30"/>
    <p:sldId id="332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B825323-193E-9401-D330-5927DDE920F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75F1DD6-4B61-D640-90D7-A1233645E8C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A6642AE8-9B19-FFFD-D319-CE13D31DAE7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5B5CB769-1CFC-61E2-59EF-2911D5BFB73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48EB7F7-7063-4F0C-99B0-AF3D7B346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74CD54-8FF1-0692-55CD-9968AECB6C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D248DE-4E7D-437D-CF23-77A93A8B2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C3E579-E194-A665-B8A8-EF552D0458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25770-3BF9-4DD7-B3FD-66ABDC4DC6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42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13D9B9-900D-A80D-8FDC-63785F5ACE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8AA9F1-46C8-3BB3-79D7-18AACB8C3D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78F397-5409-4F92-2A84-9D796F6EC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EE483-7678-4803-BA57-1EF1879FB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74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8A1A6E-AF4F-CDF0-A8BD-A29736DDBC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24107-3A85-696F-F5E4-81007C518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DDD416-D449-0163-9D6F-95840E625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03C56-2283-4F1B-8B7E-6CB1DC50E5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40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9B310D-4FAF-34F0-20F5-516AECC10F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3CC013-7555-EB9E-4360-F248621BBC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C3A544-987C-FBC2-C14D-7C2C4B597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D80A8-D3DE-4301-90FC-17A3906C5D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5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6A41F9-B07A-B66A-D413-37DBC5D43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31E3D5-2478-B711-96CD-4E879DE45A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F18A3D-EE8A-F030-D6EE-0ABD70AEAC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06580-DEB0-4375-90A0-30E6C7E49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059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843E4-9BC2-84EA-7A1F-70AFFB1D36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1A73F0-1B35-BA1E-C37C-B8BB864C9E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68D92-C9DB-4A58-58B4-4685674860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50DBA-DC70-4A9D-A9DA-54DA6766C1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01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6C7690-3029-124E-4983-C479D14168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AB5AEC-0FA9-9AAC-8E0B-33BE1AC68E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D597E9E-6FC1-CD38-E47E-2A2E021E8D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18CCC-C9EB-4E54-B272-99D9E22E9B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263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109D8C-CCB9-7860-61D4-25C476D131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3691D1-354C-57F1-D8EB-94D45D1518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2AEE9CF-83B9-1B87-3DA3-A0CFDD4753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AF692-54AC-4811-9DF1-1B3901A4BA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41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477885C-0802-C8CE-29E8-230D4EBF1F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610CAB-7573-5FF9-C7E1-7727ECCF02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F30E9E-BA41-301C-333D-54AA1ADED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C20B5-8B20-41BB-ACC2-2F58B6FB0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66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B63D6-9083-BA91-A0A6-C7CE1B9CD8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293244-302C-A82F-E829-73150C092E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EAE15-EF0F-8B16-209A-A9B8841BE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E3947-20A6-4F09-AD60-8C67BFD40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70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C02CC1-EE97-3CD6-C1F9-A127AAB1BB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B5B867-8764-1E88-6F42-520DA48CF7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36C454-360A-95F6-C85A-313448B3B3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BBF02-85D8-41AE-9C3B-593780C42E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20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1832E1F-5C7A-AE80-FCFF-BDB9A1394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4FFC87-9A57-E909-4FD0-E9D70B5F4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DDEFA93-B564-6B5C-5B3B-A251E169F8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57D752-6976-A405-F140-F19F742656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0E5BA41-B064-CD2C-F74D-15A14D0F71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EA8B256-0C83-429F-8AC2-7049D35CE8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4.jpeg"/><Relationship Id="rId7" Type="http://schemas.openxmlformats.org/officeDocument/2006/relationships/image" Target="../media/image1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6.jp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9.jpeg"/><Relationship Id="rId7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30.jpeg"/><Relationship Id="rId9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.jpg"/><Relationship Id="rId3" Type="http://schemas.openxmlformats.org/officeDocument/2006/relationships/image" Target="../media/image32.jpeg"/><Relationship Id="rId7" Type="http://schemas.openxmlformats.org/officeDocument/2006/relationships/image" Target="../media/image2.png"/><Relationship Id="rId12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11" Type="http://schemas.openxmlformats.org/officeDocument/2006/relationships/image" Target="../media/image37.png"/><Relationship Id="rId5" Type="http://schemas.openxmlformats.org/officeDocument/2006/relationships/image" Target="../media/image34.jpeg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jpg"/><Relationship Id="rId5" Type="http://schemas.openxmlformats.org/officeDocument/2006/relationships/image" Target="../media/image4.jpe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5.jpeg"/><Relationship Id="rId7" Type="http://schemas.openxmlformats.org/officeDocument/2006/relationships/image" Target="../media/image2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6.jpg"/><Relationship Id="rId5" Type="http://schemas.openxmlformats.org/officeDocument/2006/relationships/image" Target="../media/image1.jpeg"/><Relationship Id="rId10" Type="http://schemas.openxmlformats.org/officeDocument/2006/relationships/image" Target="../media/image2.png"/><Relationship Id="rId4" Type="http://schemas.openxmlformats.org/officeDocument/2006/relationships/image" Target="../media/image46.jpeg"/><Relationship Id="rId9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6.jpg"/><Relationship Id="rId5" Type="http://schemas.openxmlformats.org/officeDocument/2006/relationships/image" Target="../media/image50.png"/><Relationship Id="rId10" Type="http://schemas.openxmlformats.org/officeDocument/2006/relationships/image" Target="../media/image21.png"/><Relationship Id="rId4" Type="http://schemas.openxmlformats.org/officeDocument/2006/relationships/image" Target="../media/image49.jpeg"/><Relationship Id="rId9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jpe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96E19C2-C7E6-A237-2328-773C8214F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2275"/>
            <a:ext cx="23622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Logo&#10;&#10;Description automatically generated">
            <a:extLst>
              <a:ext uri="{FF2B5EF4-FFF2-40B4-BE49-F238E27FC236}">
                <a16:creationId xmlns:a16="http://schemas.microsoft.com/office/drawing/2014/main" id="{752A7236-F0D2-598D-271E-830901C10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88" y="164639"/>
            <a:ext cx="1666037" cy="166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E2FD774-EC1C-CD99-F4BB-3628486F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273675"/>
            <a:ext cx="162242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RWV2">
            <a:extLst>
              <a:ext uri="{FF2B5EF4-FFF2-40B4-BE49-F238E27FC236}">
                <a16:creationId xmlns:a16="http://schemas.microsoft.com/office/drawing/2014/main" id="{B2AD89DD-9450-455E-5159-4E76E3BF7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68" y="1447800"/>
            <a:ext cx="41576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2D6B88A-1D2E-D5D6-E487-43EA7263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341936"/>
            <a:ext cx="26670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FCAD78AE-2AB8-7681-E931-F75ED7634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164638"/>
            <a:ext cx="1692908" cy="16641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 picture containing mountain, nature, outdoor, ravine&#10;&#10;Description automatically generated">
            <a:extLst>
              <a:ext uri="{FF2B5EF4-FFF2-40B4-BE49-F238E27FC236}">
                <a16:creationId xmlns:a16="http://schemas.microsoft.com/office/drawing/2014/main" id="{F5684E68-D665-BB40-951C-1C1C84E3F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13"/>
            <a:ext cx="9144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>
            <a:extLst>
              <a:ext uri="{FF2B5EF4-FFF2-40B4-BE49-F238E27FC236}">
                <a16:creationId xmlns:a16="http://schemas.microsoft.com/office/drawing/2014/main" id="{E0824F43-95D3-5200-292C-6BB0582C8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289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</a:rPr>
              <a:t>Kouga Dam</a:t>
            </a:r>
          </a:p>
        </p:txBody>
      </p:sp>
      <p:sp>
        <p:nvSpPr>
          <p:cNvPr id="13316" name="TextBox 2">
            <a:extLst>
              <a:ext uri="{FF2B5EF4-FFF2-40B4-BE49-F238E27FC236}">
                <a16:creationId xmlns:a16="http://schemas.microsoft.com/office/drawing/2014/main" id="{E6975A40-FB55-FB95-2679-72E4A1F11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4191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Kouga means “Hippopotamus”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It is the First Double Arched dam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engineered in South Africa</a:t>
            </a:r>
          </a:p>
          <a:p>
            <a:pPr>
              <a:spcBef>
                <a:spcPct val="0"/>
              </a:spcBef>
            </a:pPr>
            <a:r>
              <a:rPr lang="en-ZA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Catchment Area : 388 700ha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ZA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 of dam basin:  34km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ZA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area (full) : 555ha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ZA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capacity : 133 million m³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ZA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 : 94.5m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ZA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water depth : 53m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ZA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wall thickness : 10.2m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ZA" alt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capacity when full : 125.5 million m³</a:t>
            </a:r>
            <a:endParaRPr lang="en-US" altLang="en-US" sz="1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520DFFD0-B159-234C-B46E-329B37EE7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363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>
            <a:extLst>
              <a:ext uri="{FF2B5EF4-FFF2-40B4-BE49-F238E27FC236}">
                <a16:creationId xmlns:a16="http://schemas.microsoft.com/office/drawing/2014/main" id="{98764B24-2B66-C618-D1FB-AADA24522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6888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Philip Tunnel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First ever tunnel scheme in South Africa</a:t>
            </a:r>
          </a:p>
        </p:txBody>
      </p:sp>
      <p:sp>
        <p:nvSpPr>
          <p:cNvPr id="14340" name="TextBox 1">
            <a:extLst>
              <a:ext uri="{FF2B5EF4-FFF2-40B4-BE49-F238E27FC236}">
                <a16:creationId xmlns:a16="http://schemas.microsoft.com/office/drawing/2014/main" id="{16E15850-CAF8-8E03-679B-06D18ABC9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5486400"/>
            <a:ext cx="8982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Carried out by William Philip, using picks, shovels and wheelbarrows.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Length of tunnel was 228m.  Completed in 1844.  In use from 1845 - 1970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A5B3E9E1-0F7B-CB23-0B54-B85E08EFE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0"/>
            <a:ext cx="458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>
            <a:extLst>
              <a:ext uri="{FF2B5EF4-FFF2-40B4-BE49-F238E27FC236}">
                <a16:creationId xmlns:a16="http://schemas.microsoft.com/office/drawing/2014/main" id="{722617CB-8FAA-4506-3FF7-85599C3DF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1752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/>
              <a:t>Queen Victoria’s Profile</a:t>
            </a:r>
          </a:p>
        </p:txBody>
      </p:sp>
      <p:sp>
        <p:nvSpPr>
          <p:cNvPr id="15364" name="TextBox 4">
            <a:extLst>
              <a:ext uri="{FF2B5EF4-FFF2-40B4-BE49-F238E27FC236}">
                <a16:creationId xmlns:a16="http://schemas.microsoft.com/office/drawing/2014/main" id="{3A59B397-DCC9-B4AF-0896-65B14F736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459038"/>
            <a:ext cx="1905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Enon conglomerate rock formations.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A Geological miracle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C9138869-7396-C390-06A8-D8EDF5B7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810" y="1212936"/>
            <a:ext cx="729019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Strawberry pick-your-own experience in season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Honey Tasting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Honey &amp; Bee-keeping Experience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Dragon Fruit picking in season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Blue Berries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Cucumbers in tunnels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Peppers in tunnels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Citrus experience in season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000" dirty="0">
                <a:cs typeface="Arial" panose="020B0604020202020204" pitchFamily="34" charset="0"/>
              </a:rPr>
              <a:t>Olive Oil tasting in the Baviaanskloof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F61B3A20-DF30-D981-26CB-A75C000F5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1500"/>
            <a:ext cx="792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Tahoma" panose="020B0604030504040204" pitchFamily="34" charset="0"/>
              </a:rPr>
              <a:t>Agri Tourism</a:t>
            </a:r>
          </a:p>
        </p:txBody>
      </p:sp>
      <p:pic>
        <p:nvPicPr>
          <p:cNvPr id="28676" name="Picture 23" descr="RWV2">
            <a:extLst>
              <a:ext uri="{FF2B5EF4-FFF2-40B4-BE49-F238E27FC236}">
                <a16:creationId xmlns:a16="http://schemas.microsoft.com/office/drawing/2014/main" id="{C5859A43-8533-4FB4-C77F-7722302D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119063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7F9A836-7ABA-D50E-971D-72E762755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5671488"/>
            <a:ext cx="2136775" cy="10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">
            <a:extLst>
              <a:ext uri="{FF2B5EF4-FFF2-40B4-BE49-F238E27FC236}">
                <a16:creationId xmlns:a16="http://schemas.microsoft.com/office/drawing/2014/main" id="{9DEC5806-E6E9-6D7B-4E92-D2801B22F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53" y="5644031"/>
            <a:ext cx="11271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F15F3D9-CEE5-B304-AB0C-54DE6B31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57" y="5486401"/>
            <a:ext cx="2574686" cy="144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7">
            <a:extLst>
              <a:ext uri="{FF2B5EF4-FFF2-40B4-BE49-F238E27FC236}">
                <a16:creationId xmlns:a16="http://schemas.microsoft.com/office/drawing/2014/main" id="{215B059E-5579-06C0-F2D9-D3A8A99C3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5486401"/>
            <a:ext cx="1447800" cy="126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50F38580-CB81-F361-8469-78B2D6DC7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89"/>
            <a:ext cx="1472810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A picture containing fruit, citrus, plant, oranges&#10;&#10;Description automatically generated">
            <a:extLst>
              <a:ext uri="{FF2B5EF4-FFF2-40B4-BE49-F238E27FC236}">
                <a16:creationId xmlns:a16="http://schemas.microsoft.com/office/drawing/2014/main" id="{BC470EEE-3D19-78EB-3201-40422B81C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5">
            <a:extLst>
              <a:ext uri="{FF2B5EF4-FFF2-40B4-BE49-F238E27FC236}">
                <a16:creationId xmlns:a16="http://schemas.microsoft.com/office/drawing/2014/main" id="{282EA25B-4945-DF45-0DD3-D01DEBF01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38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chemeClr val="bg1"/>
                </a:solidFill>
              </a:rPr>
              <a:t>Citrus Harvesting season:  April to October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 menu for a restaurant&#10;&#10;Description automatically generated with low confidence">
            <a:extLst>
              <a:ext uri="{FF2B5EF4-FFF2-40B4-BE49-F238E27FC236}">
                <a16:creationId xmlns:a16="http://schemas.microsoft.com/office/drawing/2014/main" id="{EA614CEA-1328-D626-781E-DEB4D54AA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30"/>
          <a:stretch>
            <a:fillRect/>
          </a:stretch>
        </p:blipFill>
        <p:spPr bwMode="auto">
          <a:xfrm>
            <a:off x="5041900" y="1481138"/>
            <a:ext cx="3744913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1">
            <a:extLst>
              <a:ext uri="{FF2B5EF4-FFF2-40B4-BE49-F238E27FC236}">
                <a16:creationId xmlns:a16="http://schemas.microsoft.com/office/drawing/2014/main" id="{966D1D78-429C-420F-D526-3B252FBF2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1676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2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B832FEF-A6AD-23D6-E6F7-D7DBF5BC9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4343400"/>
            <a:ext cx="127793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3EFE664-32FE-D60F-1147-3EFB64C3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0759"/>
            <a:ext cx="1981200" cy="98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">
            <a:extLst>
              <a:ext uri="{FF2B5EF4-FFF2-40B4-BE49-F238E27FC236}">
                <a16:creationId xmlns:a16="http://schemas.microsoft.com/office/drawing/2014/main" id="{5FFAF056-79A1-4909-DE97-8712C049D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7863"/>
            <a:ext cx="3357563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Shape, logo, company name&#10;&#10;Description automatically generated">
            <a:extLst>
              <a:ext uri="{FF2B5EF4-FFF2-40B4-BE49-F238E27FC236}">
                <a16:creationId xmlns:a16="http://schemas.microsoft.com/office/drawing/2014/main" id="{D583D6E7-48D2-769F-4B31-34A9033E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60438"/>
            <a:ext cx="103981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3">
            <a:extLst>
              <a:ext uri="{FF2B5EF4-FFF2-40B4-BE49-F238E27FC236}">
                <a16:creationId xmlns:a16="http://schemas.microsoft.com/office/drawing/2014/main" id="{D85D6C24-4CDD-B17E-A89D-700D2B3DE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3188"/>
            <a:ext cx="792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Tahoma" panose="020B0604030504040204" pitchFamily="34" charset="0"/>
              </a:rPr>
              <a:t>Agri Tourism</a:t>
            </a:r>
          </a:p>
        </p:txBody>
      </p:sp>
      <p:pic>
        <p:nvPicPr>
          <p:cNvPr id="30729" name="Picture 14" descr="RWV2">
            <a:extLst>
              <a:ext uri="{FF2B5EF4-FFF2-40B4-BE49-F238E27FC236}">
                <a16:creationId xmlns:a16="http://schemas.microsoft.com/office/drawing/2014/main" id="{9AAC741B-6B03-37D0-DE8D-1C719842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4" y="142389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6FEBB4C-C8F2-DDBB-77B6-C05AB1B77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25" y="5801212"/>
            <a:ext cx="1881576" cy="105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7">
            <a:extLst>
              <a:ext uri="{FF2B5EF4-FFF2-40B4-BE49-F238E27FC236}">
                <a16:creationId xmlns:a16="http://schemas.microsoft.com/office/drawing/2014/main" id="{9AD255DB-B060-BE3D-1974-C248015E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05" y="5735677"/>
            <a:ext cx="1206603" cy="10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E094C9A6-5DFE-2A37-0D6D-46A988249D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89"/>
            <a:ext cx="1472810" cy="1447800"/>
          </a:xfrm>
          <a:prstGeom prst="rect">
            <a:avLst/>
          </a:prstGeom>
        </p:spPr>
      </p:pic>
      <p:pic>
        <p:nvPicPr>
          <p:cNvPr id="3" name="Picture 7" descr="Logo&#10;&#10;Description automatically generated">
            <a:extLst>
              <a:ext uri="{FF2B5EF4-FFF2-40B4-BE49-F238E27FC236}">
                <a16:creationId xmlns:a16="http://schemas.microsoft.com/office/drawing/2014/main" id="{98F02345-9AF1-0A04-9378-8CE2BB49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5702300"/>
            <a:ext cx="115728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0CF7348-738E-7701-3EE8-4CD5690CD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>
            <a:extLst>
              <a:ext uri="{FF2B5EF4-FFF2-40B4-BE49-F238E27FC236}">
                <a16:creationId xmlns:a16="http://schemas.microsoft.com/office/drawing/2014/main" id="{68E28B7C-1A4F-7E30-2FFE-F869967EE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0163"/>
            <a:ext cx="510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ZA" altLang="en-US" sz="1800" dirty="0"/>
              <a:t>Mount Ingwe Anglo Boer War Relics  Museum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B399FA0-28E8-CEBF-6048-F0F8A46078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20850" y="323850"/>
            <a:ext cx="5702300" cy="10477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2600" dirty="0"/>
              <a:t>Birdwatching paradise</a:t>
            </a:r>
          </a:p>
          <a:p>
            <a:pPr marL="0" indent="0">
              <a:buFontTx/>
              <a:buNone/>
            </a:pPr>
            <a:endParaRPr lang="en-US" altLang="en-US" dirty="0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D945D1BB-BE31-0F7B-FDCE-4764FC54A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20" y="145897"/>
            <a:ext cx="12319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A butterfly on a flower&#10;&#10;Description automatically generated with medium confidence">
            <a:extLst>
              <a:ext uri="{FF2B5EF4-FFF2-40B4-BE49-F238E27FC236}">
                <a16:creationId xmlns:a16="http://schemas.microsoft.com/office/drawing/2014/main" id="{B89CF44A-A81B-E734-0232-564F4B141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929"/>
            <a:ext cx="3201988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A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5EFCBD05-01D4-0D94-05E6-5EBED4677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45720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5694056-4B1C-E8E7-630F-C7B0DE29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9913"/>
            <a:ext cx="24415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Logo&#10;&#10;Description automatically generated">
            <a:extLst>
              <a:ext uri="{FF2B5EF4-FFF2-40B4-BE49-F238E27FC236}">
                <a16:creationId xmlns:a16="http://schemas.microsoft.com/office/drawing/2014/main" id="{51E8FC3B-7469-DA6B-6A9E-7CDDFFC21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24653"/>
            <a:ext cx="115728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C9D877-2E34-F2CF-FA1B-F8054738A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32" y="5492903"/>
            <a:ext cx="1513593" cy="13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BEA515F-5100-7A1B-C527-A56A2156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495" y="5492903"/>
            <a:ext cx="2168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3">
            <a:extLst>
              <a:ext uri="{FF2B5EF4-FFF2-40B4-BE49-F238E27FC236}">
                <a16:creationId xmlns:a16="http://schemas.microsoft.com/office/drawing/2014/main" id="{6802E7CC-0D8E-40AF-2B0A-EEBD5E7C6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065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#ExperiencesNotThings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F9B8BEB-7D40-C7CC-9AFE-5C8FF3AACD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" y="193701"/>
            <a:ext cx="1429337" cy="14050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F25F181D-487A-4CA4-9BFE-091C8B99F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id="{0CA115FB-880A-8F6A-2E06-C64AC9900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10" y="5500148"/>
            <a:ext cx="518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</a:rPr>
              <a:t>Wild Fig Tree Forest, Baviaanskloof</a:t>
            </a:r>
          </a:p>
        </p:txBody>
      </p:sp>
      <p:pic>
        <p:nvPicPr>
          <p:cNvPr id="20484" name="Picture 3" descr="Logo&#10;&#10;Description automatically generated">
            <a:extLst>
              <a:ext uri="{FF2B5EF4-FFF2-40B4-BE49-F238E27FC236}">
                <a16:creationId xmlns:a16="http://schemas.microsoft.com/office/drawing/2014/main" id="{DCB2A4AD-E90C-DABF-7FA3-051231F5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6">
            <a:extLst>
              <a:ext uri="{FF2B5EF4-FFF2-40B4-BE49-F238E27FC236}">
                <a16:creationId xmlns:a16="http://schemas.microsoft.com/office/drawing/2014/main" id="{1FEAE9E6-CC73-6D71-5F00-875AB26EC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525463"/>
            <a:ext cx="792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ahoma" panose="020B0604030504040204" pitchFamily="34" charset="0"/>
              </a:rPr>
              <a:t>Activities / Adventures</a:t>
            </a:r>
          </a:p>
        </p:txBody>
      </p:sp>
      <p:pic>
        <p:nvPicPr>
          <p:cNvPr id="21507" name="Picture 43" descr="RWV2">
            <a:extLst>
              <a:ext uri="{FF2B5EF4-FFF2-40B4-BE49-F238E27FC236}">
                <a16:creationId xmlns:a16="http://schemas.microsoft.com/office/drawing/2014/main" id="{184D8F8E-0409-4C5A-9B57-695ABFA5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40" y="266279"/>
            <a:ext cx="1231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1">
            <a:extLst>
              <a:ext uri="{FF2B5EF4-FFF2-40B4-BE49-F238E27FC236}">
                <a16:creationId xmlns:a16="http://schemas.microsoft.com/office/drawing/2014/main" id="{24A20840-D8D6-CE86-4D90-303F5D3B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051346"/>
            <a:ext cx="7162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Game Drives (Guided &amp; Self-drive)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4x4 Routes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Hiking Trails &amp; Nature Walks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Mountain Biking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Kayaking (Extreme &amp; Social)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Stargazing whilst camping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Agri Tourism (Citrus, Strawberries, Honey, Olives, Peppers, Cucumbers, Dragon Fruit </a:t>
            </a:r>
            <a:r>
              <a:rPr lang="en-US" altLang="en-US" sz="2400" dirty="0" err="1"/>
              <a:t>etc</a:t>
            </a:r>
            <a:r>
              <a:rPr lang="en-US" altLang="en-US" sz="2400" dirty="0"/>
              <a:t>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Birdwatching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Cave camping in the Baviaanskloof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Golfing (Hankey 9-hole golf course)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Fishing</a:t>
            </a:r>
          </a:p>
        </p:txBody>
      </p:sp>
      <p:pic>
        <p:nvPicPr>
          <p:cNvPr id="2150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46ACC50-C818-8E0D-B0DE-7788D8C09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5730572"/>
            <a:ext cx="2153256" cy="107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 descr="Logo&#10;&#10;Description automatically generated">
            <a:extLst>
              <a:ext uri="{FF2B5EF4-FFF2-40B4-BE49-F238E27FC236}">
                <a16:creationId xmlns:a16="http://schemas.microsoft.com/office/drawing/2014/main" id="{B46EC8B4-E6D4-B3BD-1563-11CF9B47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93" y="5582443"/>
            <a:ext cx="10779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">
            <a:extLst>
              <a:ext uri="{FF2B5EF4-FFF2-40B4-BE49-F238E27FC236}">
                <a16:creationId xmlns:a16="http://schemas.microsoft.com/office/drawing/2014/main" id="{7CAF39AD-1C27-D8F5-AEF9-08010DF20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5525753"/>
            <a:ext cx="1371600" cy="11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C967208-5CC0-CAA6-7C01-31F3BBDA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56" y="5525753"/>
            <a:ext cx="2153256" cy="121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DF89E2A1-FBDD-3DAC-7C4C-B39638BD9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" y="166725"/>
            <a:ext cx="1458239" cy="14334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&#10;&#10;Description automatically generated">
            <a:extLst>
              <a:ext uri="{FF2B5EF4-FFF2-40B4-BE49-F238E27FC236}">
                <a16:creationId xmlns:a16="http://schemas.microsoft.com/office/drawing/2014/main" id="{BDA3C226-C88B-D4BB-C85D-74AFF809D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1525"/>
            <a:ext cx="8839200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740C729A-F726-6B42-F899-58C1D7825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490" y="179387"/>
            <a:ext cx="3903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Sarah </a:t>
            </a:r>
            <a:r>
              <a:rPr lang="en-US" altLang="en-US" sz="1800" dirty="0" err="1"/>
              <a:t>Baartman</a:t>
            </a:r>
            <a:r>
              <a:rPr lang="en-US" altLang="en-US" sz="1800" dirty="0"/>
              <a:t> District Municipality</a:t>
            </a:r>
          </a:p>
        </p:txBody>
      </p:sp>
      <p:pic>
        <p:nvPicPr>
          <p:cNvPr id="4100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321435C-FFE9-C007-2AA4-3D21AFFF6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49638"/>
            <a:ext cx="16224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43" descr="RWV2">
            <a:extLst>
              <a:ext uri="{FF2B5EF4-FFF2-40B4-BE49-F238E27FC236}">
                <a16:creationId xmlns:a16="http://schemas.microsoft.com/office/drawing/2014/main" id="{C11C6D1C-ADB0-5CDC-50F2-990FCDA8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234" y="95149"/>
            <a:ext cx="1288910" cy="106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A group of people hiking on a mountain&#10;&#10;Description automatically generated with medium confidence">
            <a:extLst>
              <a:ext uri="{FF2B5EF4-FFF2-40B4-BE49-F238E27FC236}">
                <a16:creationId xmlns:a16="http://schemas.microsoft.com/office/drawing/2014/main" id="{C439961C-480E-6959-CE44-7627FE77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751" y="1236663"/>
            <a:ext cx="182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>
            <a:extLst>
              <a:ext uri="{FF2B5EF4-FFF2-40B4-BE49-F238E27FC236}">
                <a16:creationId xmlns:a16="http://schemas.microsoft.com/office/drawing/2014/main" id="{87878238-C116-BA12-2F5F-5BC001FD1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25" y="279400"/>
            <a:ext cx="221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Hiking  &amp; MTB trails</a:t>
            </a:r>
          </a:p>
        </p:txBody>
      </p:sp>
      <p:pic>
        <p:nvPicPr>
          <p:cNvPr id="22532" name="Picture 2" descr="A person walking on a dirt road&#10;&#10;Description automatically generated with low confidence">
            <a:extLst>
              <a:ext uri="{FF2B5EF4-FFF2-40B4-BE49-F238E27FC236}">
                <a16:creationId xmlns:a16="http://schemas.microsoft.com/office/drawing/2014/main" id="{B7DB344D-7FE2-ED95-BD4D-E460A89A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82" y="1872456"/>
            <a:ext cx="3300412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A picture containing outdoor, grass, nature, mountain&#10;&#10;Description automatically generated">
            <a:extLst>
              <a:ext uri="{FF2B5EF4-FFF2-40B4-BE49-F238E27FC236}">
                <a16:creationId xmlns:a16="http://schemas.microsoft.com/office/drawing/2014/main" id="{17274D58-B6B6-D80A-C739-E482BB6E3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941115"/>
            <a:ext cx="29718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2D41189-1327-52E7-08A4-FCD5BF252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5932706"/>
            <a:ext cx="1751012" cy="87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7" descr="Logo&#10;&#10;Description automatically generated">
            <a:extLst>
              <a:ext uri="{FF2B5EF4-FFF2-40B4-BE49-F238E27FC236}">
                <a16:creationId xmlns:a16="http://schemas.microsoft.com/office/drawing/2014/main" id="{8A11962A-0A75-93C0-D98D-62C3F1947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01" y="5764212"/>
            <a:ext cx="112236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8">
            <a:extLst>
              <a:ext uri="{FF2B5EF4-FFF2-40B4-BE49-F238E27FC236}">
                <a16:creationId xmlns:a16="http://schemas.microsoft.com/office/drawing/2014/main" id="{C72D0C97-436C-B912-4147-992BAD06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13" y="5843588"/>
            <a:ext cx="107791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5" descr="A person riding a bike on a road&#10;&#10;Description automatically generated with low confidence">
            <a:extLst>
              <a:ext uri="{FF2B5EF4-FFF2-40B4-BE49-F238E27FC236}">
                <a16:creationId xmlns:a16="http://schemas.microsoft.com/office/drawing/2014/main" id="{B9314598-734E-AA07-ED8E-033FB69A5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057650"/>
            <a:ext cx="30797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D1DF86DC-FD11-183C-EF2D-177ED9522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4070350"/>
            <a:ext cx="2468562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3">
            <a:extLst>
              <a:ext uri="{FF2B5EF4-FFF2-40B4-BE49-F238E27FC236}">
                <a16:creationId xmlns:a16="http://schemas.microsoft.com/office/drawing/2014/main" id="{72A1B038-197B-50CB-A656-24D741302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4057650"/>
            <a:ext cx="30813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29E198B-DF63-C8C1-3378-7B338038C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51" y="5843588"/>
            <a:ext cx="1714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Box 3">
            <a:extLst>
              <a:ext uri="{FF2B5EF4-FFF2-40B4-BE49-F238E27FC236}">
                <a16:creationId xmlns:a16="http://schemas.microsoft.com/office/drawing/2014/main" id="{03BEC6B4-83CC-2AAB-EC8B-2DF3ADFEB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866775"/>
            <a:ext cx="212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#BeFree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4627A9-0C5E-B11E-D030-0FF578F43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" y="53181"/>
            <a:ext cx="1655297" cy="16271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2FF9D277-30B3-7C14-8FAF-5A28007C2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2130"/>
            <a:ext cx="1546019" cy="1519766"/>
          </a:xfrm>
          <a:prstGeom prst="rect">
            <a:avLst/>
          </a:prstGeom>
        </p:spPr>
      </p:pic>
      <p:sp>
        <p:nvSpPr>
          <p:cNvPr id="23554" name="Title 1">
            <a:extLst>
              <a:ext uri="{FF2B5EF4-FFF2-40B4-BE49-F238E27FC236}">
                <a16:creationId xmlns:a16="http://schemas.microsoft.com/office/drawing/2014/main" id="{3C1C15D6-8D09-1C9C-F08B-203228EC7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6918325" cy="5131593"/>
          </a:xfrm>
        </p:spPr>
        <p:txBody>
          <a:bodyPr/>
          <a:lstStyle/>
          <a:p>
            <a:r>
              <a:rPr lang="en-US" altLang="en-US" sz="4000" b="1" dirty="0"/>
              <a:t>3rivers trails </a:t>
            </a:r>
            <a:br>
              <a:rPr lang="en-US" altLang="en-US" sz="4000" dirty="0"/>
            </a:br>
            <a:r>
              <a:rPr lang="en-US" altLang="en-US" sz="4000" dirty="0"/>
              <a:t>is home to one of South Africa’s largest trail networks</a:t>
            </a:r>
            <a:br>
              <a:rPr lang="en-US" altLang="en-US" sz="4000" dirty="0"/>
            </a:br>
            <a:r>
              <a:rPr lang="en-US" altLang="en-US" sz="4000" dirty="0"/>
              <a:t>…stretches over 200km</a:t>
            </a:r>
            <a:br>
              <a:rPr lang="en-US" altLang="en-US" sz="4000" dirty="0"/>
            </a:br>
            <a:r>
              <a:rPr lang="en-US" altLang="en-US" sz="4000" dirty="0"/>
              <a:t>…Mountain biking, </a:t>
            </a:r>
            <a:br>
              <a:rPr lang="en-US" altLang="en-US" sz="4000" dirty="0"/>
            </a:br>
            <a:r>
              <a:rPr lang="en-US" altLang="en-US" sz="4000" dirty="0"/>
              <a:t>…trail running,</a:t>
            </a:r>
            <a:br>
              <a:rPr lang="en-US" altLang="en-US" sz="4000" dirty="0"/>
            </a:br>
            <a:r>
              <a:rPr lang="en-US" altLang="en-US" sz="4000" dirty="0"/>
              <a:t>…hiking…</a:t>
            </a:r>
            <a:br>
              <a:rPr lang="en-US" altLang="en-US" sz="4000" dirty="0"/>
            </a:br>
            <a:r>
              <a:rPr lang="en-US" altLang="en-US" sz="4000" b="1" dirty="0"/>
              <a:t>You get to choose</a:t>
            </a:r>
            <a:r>
              <a:rPr lang="en-US" altLang="en-US" b="1" dirty="0"/>
              <a:t>!</a:t>
            </a:r>
          </a:p>
        </p:txBody>
      </p:sp>
      <p:pic>
        <p:nvPicPr>
          <p:cNvPr id="2355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AB0D520-19F8-104E-A4E4-3F720E585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" y="5613230"/>
            <a:ext cx="2287921" cy="114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89BF7A71-BC19-9A7A-A430-29EAB008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17" y="5580778"/>
            <a:ext cx="128948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5C5BF7C6-7771-E4C0-6C69-0900CF47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70" y="5588793"/>
            <a:ext cx="1297782" cy="129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6D754F9-DBD3-CB4A-581F-B2DBAAFFB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22" y="5607404"/>
            <a:ext cx="2153751" cy="121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 descr="RWV2">
            <a:extLst>
              <a:ext uri="{FF2B5EF4-FFF2-40B4-BE49-F238E27FC236}">
                <a16:creationId xmlns:a16="http://schemas.microsoft.com/office/drawing/2014/main" id="{2ABFF81E-F647-2679-7B45-AA6F7216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406" y="95149"/>
            <a:ext cx="1466738" cy="121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9A3DA20B-40EF-B5EA-364C-19D0C990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976978"/>
            <a:ext cx="77343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>
            <a:extLst>
              <a:ext uri="{FF2B5EF4-FFF2-40B4-BE49-F238E27FC236}">
                <a16:creationId xmlns:a16="http://schemas.microsoft.com/office/drawing/2014/main" id="{74CA6994-07A0-2C77-6A16-3DE529BF7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15" y="128881"/>
            <a:ext cx="4083169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</a:rPr>
              <a:t>Golf Tourism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/>
              <a:t>Hankey Golf Club – 9-hole golf course</a:t>
            </a:r>
          </a:p>
        </p:txBody>
      </p:sp>
      <p:pic>
        <p:nvPicPr>
          <p:cNvPr id="24580" name="Picture 43" descr="RWV2">
            <a:extLst>
              <a:ext uri="{FF2B5EF4-FFF2-40B4-BE49-F238E27FC236}">
                <a16:creationId xmlns:a16="http://schemas.microsoft.com/office/drawing/2014/main" id="{75B012EF-A3DC-8035-38A3-3696F360F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50800"/>
            <a:ext cx="7699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6AA510-4E67-F388-5655-4753E2D1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5" descr="A car on a dirt road&#10;&#10;Description automatically generated with low confidence">
            <a:extLst>
              <a:ext uri="{FF2B5EF4-FFF2-40B4-BE49-F238E27FC236}">
                <a16:creationId xmlns:a16="http://schemas.microsoft.com/office/drawing/2014/main" id="{157A33B1-623E-23FC-AC50-05795C9EC6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906" y="3825875"/>
            <a:ext cx="3559175" cy="2058988"/>
          </a:xfrm>
        </p:spPr>
      </p:pic>
      <p:sp>
        <p:nvSpPr>
          <p:cNvPr id="25603" name="TextBox 1">
            <a:extLst>
              <a:ext uri="{FF2B5EF4-FFF2-40B4-BE49-F238E27FC236}">
                <a16:creationId xmlns:a16="http://schemas.microsoft.com/office/drawing/2014/main" id="{96355754-8A44-8842-4D06-E3299F93E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839" y="218673"/>
            <a:ext cx="168187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dirty="0"/>
              <a:t>4x4 routes</a:t>
            </a:r>
          </a:p>
        </p:txBody>
      </p:sp>
      <p:pic>
        <p:nvPicPr>
          <p:cNvPr id="2560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8DD70D3-88BB-875F-2764-A291A0575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088063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Logo&#10;&#10;Description automatically generated">
            <a:extLst>
              <a:ext uri="{FF2B5EF4-FFF2-40B4-BE49-F238E27FC236}">
                <a16:creationId xmlns:a16="http://schemas.microsoft.com/office/drawing/2014/main" id="{FCE29609-0C14-6AB0-776D-B062EC97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42" y="5789818"/>
            <a:ext cx="112236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3" descr="RWV2">
            <a:extLst>
              <a:ext uri="{FF2B5EF4-FFF2-40B4-BE49-F238E27FC236}">
                <a16:creationId xmlns:a16="http://schemas.microsoft.com/office/drawing/2014/main" id="{83DE544E-F665-C650-C9D2-9364C3196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48" y="139700"/>
            <a:ext cx="9398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>
            <a:extLst>
              <a:ext uri="{FF2B5EF4-FFF2-40B4-BE49-F238E27FC236}">
                <a16:creationId xmlns:a16="http://schemas.microsoft.com/office/drawing/2014/main" id="{E1E361FF-BE0A-80F2-B3ED-D29CF1F36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413" y="5959399"/>
            <a:ext cx="976312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B349FE9-779B-DCB7-5484-780BDEC65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309" y="5933998"/>
            <a:ext cx="16002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" descr="A picture containing outdoor, grass, sky&#10;&#10;Description automatically generated">
            <a:extLst>
              <a:ext uri="{FF2B5EF4-FFF2-40B4-BE49-F238E27FC236}">
                <a16:creationId xmlns:a16="http://schemas.microsoft.com/office/drawing/2014/main" id="{040E4DE3-5D57-3B19-1618-16FB2C46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914400"/>
            <a:ext cx="3538538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2" descr="A picture containing outdoor, sky, grass, sunset&#10;&#10;Description automatically generated">
            <a:extLst>
              <a:ext uri="{FF2B5EF4-FFF2-40B4-BE49-F238E27FC236}">
                <a16:creationId xmlns:a16="http://schemas.microsoft.com/office/drawing/2014/main" id="{2D493DFA-3725-8E20-8DF9-14C8D5D5D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4" y="1007550"/>
            <a:ext cx="3538538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8" descr="A picture containing mountain, outdoor, nature&#10;&#10;Description automatically generated">
            <a:extLst>
              <a:ext uri="{FF2B5EF4-FFF2-40B4-BE49-F238E27FC236}">
                <a16:creationId xmlns:a16="http://schemas.microsoft.com/office/drawing/2014/main" id="{20BEE458-0A91-E5B4-E919-04F033025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3727450"/>
            <a:ext cx="33369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41425A0-415F-776C-77BA-4DAE2FCFD7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5" y="24857"/>
            <a:ext cx="977512" cy="96091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Giraffes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C0BA5ADB-543B-F8F7-23F8-1ECF164D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219200"/>
            <a:ext cx="3005138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8" descr="A picture containing text, outdoor, mammal&#10;&#10;Description automatically generated">
            <a:extLst>
              <a:ext uri="{FF2B5EF4-FFF2-40B4-BE49-F238E27FC236}">
                <a16:creationId xmlns:a16="http://schemas.microsoft.com/office/drawing/2014/main" id="{CE51DA4B-79A9-1195-555E-A49B7AAE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367" y="1031543"/>
            <a:ext cx="3433939" cy="257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0" descr="A picture containing outdoor, tree, mammal, herd&#10;&#10;Description automatically generated">
            <a:extLst>
              <a:ext uri="{FF2B5EF4-FFF2-40B4-BE49-F238E27FC236}">
                <a16:creationId xmlns:a16="http://schemas.microsoft.com/office/drawing/2014/main" id="{D23078FF-1014-AB03-4A52-18171979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7" y="3701845"/>
            <a:ext cx="29591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4472173-BB06-F220-C6B6-B0DDC1E4B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67063"/>
            <a:ext cx="2184401" cy="10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A picture containing text, mammal, zebra, giraffe&#10;&#10;Description automatically generated">
            <a:extLst>
              <a:ext uri="{FF2B5EF4-FFF2-40B4-BE49-F238E27FC236}">
                <a16:creationId xmlns:a16="http://schemas.microsoft.com/office/drawing/2014/main" id="{09F767C9-54EB-F47F-073F-8D055EC8B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3733800"/>
            <a:ext cx="2333625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3">
            <a:extLst>
              <a:ext uri="{FF2B5EF4-FFF2-40B4-BE49-F238E27FC236}">
                <a16:creationId xmlns:a16="http://schemas.microsoft.com/office/drawing/2014/main" id="{59F9067B-711D-2C8F-D1FD-F6889A9EF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198" y="330884"/>
            <a:ext cx="30051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dirty="0"/>
              <a:t>Game Viewing</a:t>
            </a:r>
          </a:p>
        </p:txBody>
      </p:sp>
      <p:pic>
        <p:nvPicPr>
          <p:cNvPr id="26632" name="Picture 7">
            <a:extLst>
              <a:ext uri="{FF2B5EF4-FFF2-40B4-BE49-F238E27FC236}">
                <a16:creationId xmlns:a16="http://schemas.microsoft.com/office/drawing/2014/main" id="{457AD927-A59A-9601-D68E-688C03987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14" y="5726113"/>
            <a:ext cx="127012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3" descr="RWV2">
            <a:extLst>
              <a:ext uri="{FF2B5EF4-FFF2-40B4-BE49-F238E27FC236}">
                <a16:creationId xmlns:a16="http://schemas.microsoft.com/office/drawing/2014/main" id="{D9B1C8AE-EEF2-F1C6-AAE5-177661CA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532" y="162129"/>
            <a:ext cx="1090989" cy="8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EDCAF92-BC96-DDFE-316D-AC37638F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915309"/>
            <a:ext cx="1629543" cy="9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0F991F79-28C0-0ED7-68BF-BDF11A647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4" y="5674509"/>
            <a:ext cx="112236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463B732-794F-CE73-2B95-637E360CA5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16506"/>
            <a:ext cx="1202641" cy="118221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 picture containing outdoor, tree, wooden, outdoor object&#10;&#10;Description automatically generated">
            <a:extLst>
              <a:ext uri="{FF2B5EF4-FFF2-40B4-BE49-F238E27FC236}">
                <a16:creationId xmlns:a16="http://schemas.microsoft.com/office/drawing/2014/main" id="{59E66411-7A8D-A6FD-47B0-437C9597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88234"/>
            <a:ext cx="2736850" cy="18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7EC6632-D5DF-F1BD-2360-D26B1FA8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0725"/>
            <a:ext cx="211699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A child in a tent&#10;&#10;Description automatically generated with low confidence">
            <a:extLst>
              <a:ext uri="{FF2B5EF4-FFF2-40B4-BE49-F238E27FC236}">
                <a16:creationId xmlns:a16="http://schemas.microsoft.com/office/drawing/2014/main" id="{532E839E-BC62-46C5-420C-3CD8716D5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9" y="3248819"/>
            <a:ext cx="29845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">
            <a:extLst>
              <a:ext uri="{FF2B5EF4-FFF2-40B4-BE49-F238E27FC236}">
                <a16:creationId xmlns:a16="http://schemas.microsoft.com/office/drawing/2014/main" id="{69D83A7E-9506-652A-AAE2-B24C66C39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248819"/>
            <a:ext cx="31432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7">
            <a:extLst>
              <a:ext uri="{FF2B5EF4-FFF2-40B4-BE49-F238E27FC236}">
                <a16:creationId xmlns:a16="http://schemas.microsoft.com/office/drawing/2014/main" id="{0854C6A2-4821-465C-B2DC-D0428B6C6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200025"/>
            <a:ext cx="662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Great country style and farm-based accommodation</a:t>
            </a:r>
          </a:p>
        </p:txBody>
      </p:sp>
      <p:sp>
        <p:nvSpPr>
          <p:cNvPr id="27655" name="TextBox 9">
            <a:extLst>
              <a:ext uri="{FF2B5EF4-FFF2-40B4-BE49-F238E27FC236}">
                <a16:creationId xmlns:a16="http://schemas.microsoft.com/office/drawing/2014/main" id="{9AEFB7C8-2F7E-4320-AEEE-421517BB6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847725"/>
            <a:ext cx="2301875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Self-catering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Bed &amp; Breakfast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Tented Camp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Campsites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Chalets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Guest Houses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Ox-wagons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Caves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Tree House</a:t>
            </a:r>
          </a:p>
        </p:txBody>
      </p:sp>
      <p:pic>
        <p:nvPicPr>
          <p:cNvPr id="27656" name="Picture 2" descr="A house with a pool&#10;&#10;Description automatically generated with low confidence">
            <a:extLst>
              <a:ext uri="{FF2B5EF4-FFF2-40B4-BE49-F238E27FC236}">
                <a16:creationId xmlns:a16="http://schemas.microsoft.com/office/drawing/2014/main" id="{DFB00455-90A2-7E9F-4BDA-C2244B472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9" y="1124551"/>
            <a:ext cx="2947629" cy="196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">
            <a:extLst>
              <a:ext uri="{FF2B5EF4-FFF2-40B4-BE49-F238E27FC236}">
                <a16:creationId xmlns:a16="http://schemas.microsoft.com/office/drawing/2014/main" id="{2B3E9508-3D21-1D72-452E-3FE73BAE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39" y="5800725"/>
            <a:ext cx="1054952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23" descr="RWV2">
            <a:extLst>
              <a:ext uri="{FF2B5EF4-FFF2-40B4-BE49-F238E27FC236}">
                <a16:creationId xmlns:a16="http://schemas.microsoft.com/office/drawing/2014/main" id="{D0A7A919-4C84-D39C-8188-2E30B4D60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08" y="0"/>
            <a:ext cx="120156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9D9B0D6-3DF2-DF7C-B304-DE8B0E55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679802"/>
            <a:ext cx="2054431" cy="115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7">
            <a:extLst>
              <a:ext uri="{FF2B5EF4-FFF2-40B4-BE49-F238E27FC236}">
                <a16:creationId xmlns:a16="http://schemas.microsoft.com/office/drawing/2014/main" id="{7B390EFB-CDE4-153C-1C31-9B67AC0DE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569984"/>
            <a:ext cx="1474967" cy="12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16B2379B-4D7A-3386-A1D8-66DD2F8FC2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6"/>
            <a:ext cx="1314522" cy="1292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5C2EA4A2-0487-5DE3-12C7-54C32B3F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2" y="1828800"/>
            <a:ext cx="7467600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cs typeface="Arial" panose="020B0604020202020204" pitchFamily="34" charset="0"/>
              </a:rPr>
              <a:t>Tolbos</a:t>
            </a:r>
            <a:r>
              <a:rPr lang="en-US" altLang="en-US" sz="2800" dirty="0">
                <a:cs typeface="Arial" panose="020B0604020202020204" pitchFamily="34" charset="0"/>
              </a:rPr>
              <a:t> Country Shop &amp; Restaurant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cs typeface="Arial" panose="020B0604020202020204" pitchFamily="34" charset="0"/>
              </a:rPr>
              <a:t>Padlangs</a:t>
            </a:r>
            <a:r>
              <a:rPr lang="en-US" altLang="en-US" sz="2800" dirty="0">
                <a:cs typeface="Arial" panose="020B0604020202020204" pitchFamily="34" charset="0"/>
              </a:rPr>
              <a:t> Country Restaurant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cs typeface="Arial" panose="020B0604020202020204" pitchFamily="34" charset="0"/>
              </a:rPr>
              <a:t>BaviJaans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Padstal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Century Gothic" panose="020B0502020202020204" pitchFamily="34" charset="0"/>
            </a:endParaRP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5C9B69B1-D24C-15A2-024A-851E79106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541" y="914400"/>
            <a:ext cx="39269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Tahoma" panose="020B0604030504040204" pitchFamily="34" charset="0"/>
              </a:rPr>
              <a:t>Culinary Tourism</a:t>
            </a:r>
          </a:p>
        </p:txBody>
      </p:sp>
      <p:pic>
        <p:nvPicPr>
          <p:cNvPr id="31748" name="Picture 3" descr="A person holding a plate of salad&#10;&#10;Description automatically generated">
            <a:extLst>
              <a:ext uri="{FF2B5EF4-FFF2-40B4-BE49-F238E27FC236}">
                <a16:creationId xmlns:a16="http://schemas.microsoft.com/office/drawing/2014/main" id="{F8B07B4B-1A99-09C1-DD6C-A1CD623A7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4229299"/>
            <a:ext cx="3584575" cy="238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3F95BC7E-30AE-4330-67A8-4BC6125B4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104535"/>
            <a:ext cx="2365375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>
            <a:extLst>
              <a:ext uri="{FF2B5EF4-FFF2-40B4-BE49-F238E27FC236}">
                <a16:creationId xmlns:a16="http://schemas.microsoft.com/office/drawing/2014/main" id="{A57347AF-717D-8A0E-A81E-8364540BD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14978"/>
            <a:ext cx="82296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1800" dirty="0">
                <a:latin typeface="FranklinGothic-Demi"/>
                <a:cs typeface="Calibri" panose="020F0502020204030204" pitchFamily="34" charset="0"/>
              </a:rPr>
              <a:t>		Gamtoos-</a:t>
            </a:r>
            <a:r>
              <a:rPr lang="en-ZA" altLang="en-US" sz="1800" dirty="0" err="1">
                <a:latin typeface="FranklinGothic-Demi"/>
                <a:cs typeface="Calibri" panose="020F0502020204030204" pitchFamily="34" charset="0"/>
              </a:rPr>
              <a:t>Baviaans</a:t>
            </a:r>
            <a:r>
              <a:rPr lang="en-ZA" altLang="en-US" sz="1800" dirty="0">
                <a:latin typeface="FranklinGothic-Demi"/>
                <a:cs typeface="Calibri" panose="020F0502020204030204" pitchFamily="34" charset="0"/>
              </a:rPr>
              <a:t> Experience Package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1800" dirty="0">
                <a:latin typeface="FranklinGothic-Book"/>
                <a:cs typeface="Calibri" panose="020F0502020204030204" pitchFamily="34" charset="0"/>
              </a:rPr>
              <a:t>		       A great 4-day self-drive holiday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1800" dirty="0">
                <a:latin typeface="FranklinGothic-Book"/>
                <a:cs typeface="Calibri" panose="020F0502020204030204" pitchFamily="34" charset="0"/>
              </a:rPr>
              <a:t>Day 1 - arrive and book into Archers Guesthouse in </a:t>
            </a:r>
            <a:r>
              <a:rPr lang="en-ZA" altLang="en-US" sz="1800" dirty="0" err="1">
                <a:latin typeface="FranklinGothic-Book"/>
                <a:cs typeface="Calibri" panose="020F0502020204030204" pitchFamily="34" charset="0"/>
              </a:rPr>
              <a:t>Patensie</a:t>
            </a:r>
            <a:r>
              <a:rPr lang="en-ZA" altLang="en-US" sz="1800" dirty="0">
                <a:latin typeface="FranklinGothic-Book"/>
                <a:cs typeface="Calibri" panose="020F0502020204030204" pitchFamily="34" charset="0"/>
              </a:rPr>
              <a:t>. 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1800" dirty="0">
                <a:latin typeface="FranklinGothic-Book"/>
                <a:cs typeface="Calibri" panose="020F0502020204030204" pitchFamily="34" charset="0"/>
              </a:rPr>
              <a:t>Day 2 - After a hearty breakfast at </a:t>
            </a:r>
            <a:r>
              <a:rPr lang="en-ZA" altLang="en-US" sz="1800" dirty="0" err="1">
                <a:latin typeface="FranklinGothic-Book"/>
                <a:cs typeface="Calibri" panose="020F0502020204030204" pitchFamily="34" charset="0"/>
              </a:rPr>
              <a:t>Tolbos</a:t>
            </a:r>
            <a:r>
              <a:rPr lang="en-ZA" altLang="en-US" sz="1800" dirty="0">
                <a:latin typeface="FranklinGothic-Book"/>
                <a:cs typeface="Calibri" panose="020F0502020204030204" pitchFamily="34" charset="0"/>
              </a:rPr>
              <a:t>, you can treat yourself to a guided drive (4 pax maximum) into the Baviaanskloof Wilderness Area with Guarri Safari, where you will enjoy a picnic at </a:t>
            </a:r>
            <a:r>
              <a:rPr lang="en-ZA" altLang="en-US" sz="1800" dirty="0" err="1">
                <a:latin typeface="FranklinGothic-Book"/>
                <a:cs typeface="Calibri" panose="020F0502020204030204" pitchFamily="34" charset="0"/>
              </a:rPr>
              <a:t>Bergplaas</a:t>
            </a:r>
            <a:r>
              <a:rPr lang="en-ZA" altLang="en-US" sz="1800" dirty="0">
                <a:latin typeface="FranklinGothic-Book"/>
                <a:cs typeface="Calibri" panose="020F0502020204030204" pitchFamily="34" charset="0"/>
              </a:rPr>
              <a:t>. Overnight self-catering accommodation at Windmill Guesthouse.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1800" dirty="0">
                <a:latin typeface="FranklinGothic-Book"/>
                <a:cs typeface="Calibri" panose="020F0502020204030204" pitchFamily="34" charset="0"/>
              </a:rPr>
              <a:t>Day 3 - Breakfast the next morning can be joined at </a:t>
            </a:r>
            <a:r>
              <a:rPr lang="en-ZA" altLang="en-US" sz="1800" dirty="0" err="1">
                <a:latin typeface="FranklinGothic-Book"/>
                <a:cs typeface="Calibri" panose="020F0502020204030204" pitchFamily="34" charset="0"/>
              </a:rPr>
              <a:t>Padlangs</a:t>
            </a:r>
            <a:r>
              <a:rPr lang="en-ZA" altLang="en-US" sz="1800" dirty="0">
                <a:latin typeface="FranklinGothic-Book"/>
                <a:cs typeface="Calibri" panose="020F0502020204030204" pitchFamily="34" charset="0"/>
              </a:rPr>
              <a:t>.  From there you can enjoy a farm visit at </a:t>
            </a:r>
            <a:r>
              <a:rPr lang="en-ZA" altLang="en-US" sz="1800" dirty="0" err="1">
                <a:latin typeface="FranklinGothic-Book"/>
                <a:cs typeface="Calibri" panose="020F0502020204030204" pitchFamily="34" charset="0"/>
              </a:rPr>
              <a:t>Mooihoek</a:t>
            </a:r>
            <a:r>
              <a:rPr lang="en-ZA" altLang="en-US" sz="1800" dirty="0">
                <a:latin typeface="FranklinGothic-Book"/>
                <a:cs typeface="Calibri" panose="020F0502020204030204" pitchFamily="34" charset="0"/>
              </a:rPr>
              <a:t> Strawberry Farm and proceed to Mount Ingwe Game Lodge for overnight self-catering accommodation and a visit to the Anglo Boer War Museum.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Day 4 - Off to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Pabala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Private Nature Reserve for an early morning game drive.  From there you can visit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Bergrivier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Eco-retreat to enjoy one of the many hiking trails or just leisurely walk around on the farm.  Overnight accommodation can be enjoyed in a restored ox-wagon (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ossewa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 if you wish to go back in time.  There are cottages too.</a:t>
            </a:r>
          </a:p>
        </p:txBody>
      </p:sp>
      <p:pic>
        <p:nvPicPr>
          <p:cNvPr id="32771" name="Picture 7" descr="RWV2">
            <a:extLst>
              <a:ext uri="{FF2B5EF4-FFF2-40B4-BE49-F238E27FC236}">
                <a16:creationId xmlns:a16="http://schemas.microsoft.com/office/drawing/2014/main" id="{CD477D43-076C-D47F-CC68-49EE3DEFC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402" y="188396"/>
            <a:ext cx="1387624" cy="114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8808AD7-806B-791E-6185-E0C81A45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" y="5902992"/>
            <a:ext cx="1912227" cy="95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">
            <a:extLst>
              <a:ext uri="{FF2B5EF4-FFF2-40B4-BE49-F238E27FC236}">
                <a16:creationId xmlns:a16="http://schemas.microsoft.com/office/drawing/2014/main" id="{6B4B2A81-4C68-F295-F229-EDF27E79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797" y="5859718"/>
            <a:ext cx="98742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>
            <a:extLst>
              <a:ext uri="{FF2B5EF4-FFF2-40B4-BE49-F238E27FC236}">
                <a16:creationId xmlns:a16="http://schemas.microsoft.com/office/drawing/2014/main" id="{E772B636-14E8-FBC8-63D3-8251C22D2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57" y="5874010"/>
            <a:ext cx="987425" cy="85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2A73AFE-02D0-6875-1B11-D7DBB062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33" y="5787360"/>
            <a:ext cx="1824334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4E1A2795-36BE-E42B-8170-52D13C69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42" y="5789818"/>
            <a:ext cx="112236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B154A22-FD62-4ED8-7E23-395EF4AA0F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6"/>
            <a:ext cx="1166779" cy="11469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2">
            <a:extLst>
              <a:ext uri="{FF2B5EF4-FFF2-40B4-BE49-F238E27FC236}">
                <a16:creationId xmlns:a16="http://schemas.microsoft.com/office/drawing/2014/main" id="{D4AFAB67-C8F0-BC8D-DC42-0F8B3E2C2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40" y="1545676"/>
            <a:ext cx="8534400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ZA" alt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 1 - arrive early morning and enjoy breakfast at </a:t>
            </a:r>
            <a:r>
              <a:rPr lang="en-ZA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Padlangs</a:t>
            </a:r>
            <a:r>
              <a:rPr lang="en-ZA" alt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then depart for a citrus experience on one of the many farms in the valley.  Accommodation at Tropical Eden Self-Catering Villas in </a:t>
            </a:r>
            <a:r>
              <a:rPr lang="en-ZA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Patensie</a:t>
            </a:r>
            <a:r>
              <a:rPr lang="en-ZA" alt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2400" dirty="0">
                <a:latin typeface="FranklinGothic-Book"/>
                <a:ea typeface="Calibri" panose="020F0502020204030204" pitchFamily="34" charset="0"/>
                <a:cs typeface="Times New Roman" panose="02020603050405020304" pitchFamily="18" charset="0"/>
              </a:rPr>
              <a:t>Day 2 - After a hearty breakfast at </a:t>
            </a:r>
            <a:r>
              <a:rPr lang="en-ZA" altLang="en-US" sz="2400" dirty="0" err="1">
                <a:latin typeface="FranklinGothic-Book"/>
                <a:ea typeface="Calibri" panose="020F0502020204030204" pitchFamily="34" charset="0"/>
                <a:cs typeface="Times New Roman" panose="02020603050405020304" pitchFamily="18" charset="0"/>
              </a:rPr>
              <a:t>Tolbos</a:t>
            </a:r>
            <a:r>
              <a:rPr lang="en-ZA" altLang="en-US" sz="2400" dirty="0">
                <a:latin typeface="FranklinGothic-Book"/>
                <a:ea typeface="Calibri" panose="020F0502020204030204" pitchFamily="34" charset="0"/>
                <a:cs typeface="Times New Roman" panose="02020603050405020304" pitchFamily="18" charset="0"/>
              </a:rPr>
              <a:t>, treat yourself to a guided drive to Philip Tunnel and </a:t>
            </a:r>
            <a:r>
              <a:rPr lang="en-ZA" altLang="en-US" sz="2400" dirty="0" err="1">
                <a:latin typeface="FranklinGothic-Book"/>
                <a:ea typeface="Calibri" panose="020F0502020204030204" pitchFamily="34" charset="0"/>
                <a:cs typeface="Times New Roman" panose="02020603050405020304" pitchFamily="18" charset="0"/>
              </a:rPr>
              <a:t>Mooihoek</a:t>
            </a:r>
            <a:r>
              <a:rPr lang="en-ZA" altLang="en-US" sz="2400" dirty="0">
                <a:latin typeface="FranklinGothic-Book"/>
                <a:ea typeface="Calibri" panose="020F0502020204030204" pitchFamily="34" charset="0"/>
                <a:cs typeface="Times New Roman" panose="02020603050405020304" pitchFamily="18" charset="0"/>
              </a:rPr>
              <a:t> Strawberry Farm.</a:t>
            </a:r>
          </a:p>
          <a:p>
            <a:pPr>
              <a:spcBef>
                <a:spcPct val="0"/>
              </a:spcBef>
              <a:buFontTx/>
              <a:buNone/>
            </a:pPr>
            <a:endParaRPr lang="en-ZA" altLang="en-US" sz="2400" dirty="0">
              <a:latin typeface="FranklinGothic-Boo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2400" dirty="0">
                <a:latin typeface="FranklinGothic-Book"/>
                <a:ea typeface="Calibri" panose="020F0502020204030204" pitchFamily="34" charset="0"/>
                <a:cs typeface="Times New Roman" panose="02020603050405020304" pitchFamily="18" charset="0"/>
              </a:rPr>
              <a:t>From here you can easily move onto St Francis and/or Jeffrey’s Bay to make your visit a memorable one!</a:t>
            </a:r>
          </a:p>
          <a:p>
            <a:pPr>
              <a:spcBef>
                <a:spcPct val="0"/>
              </a:spcBef>
              <a:buFontTx/>
              <a:buNone/>
            </a:pPr>
            <a:endParaRPr lang="en-ZA" altLang="en-US" sz="1800" dirty="0">
              <a:latin typeface="FranklinGothic-Book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ZA" alt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alt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795" name="TextBox 3">
            <a:extLst>
              <a:ext uri="{FF2B5EF4-FFF2-40B4-BE49-F238E27FC236}">
                <a16:creationId xmlns:a16="http://schemas.microsoft.com/office/drawing/2014/main" id="{C6D1C2DC-4D31-C001-3C87-51963CCFE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9263"/>
            <a:ext cx="56388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/>
              <a:t>2-day package visiting Gamtoos Valley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3796" name="Picture 7" descr="RWV2">
            <a:extLst>
              <a:ext uri="{FF2B5EF4-FFF2-40B4-BE49-F238E27FC236}">
                <a16:creationId xmlns:a16="http://schemas.microsoft.com/office/drawing/2014/main" id="{9E386F14-2B5D-AC84-4C3E-EE40103C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85776"/>
            <a:ext cx="1549824" cy="128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4802FB5-FCA6-2798-E9A8-0F17D6D0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3552"/>
            <a:ext cx="2590800" cy="129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">
            <a:extLst>
              <a:ext uri="{FF2B5EF4-FFF2-40B4-BE49-F238E27FC236}">
                <a16:creationId xmlns:a16="http://schemas.microsoft.com/office/drawing/2014/main" id="{CF4F6339-F80D-00AE-5239-69CB1004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87" y="5538238"/>
            <a:ext cx="11271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464D47A-454C-EBDA-3CCC-25B955744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5684837"/>
            <a:ext cx="20859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7">
            <a:extLst>
              <a:ext uri="{FF2B5EF4-FFF2-40B4-BE49-F238E27FC236}">
                <a16:creationId xmlns:a16="http://schemas.microsoft.com/office/drawing/2014/main" id="{C8C6BB35-EC84-2477-FAAE-5A509349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662" y="5277359"/>
            <a:ext cx="1676400" cy="145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58D8EFF3-97C3-1B1D-9ECA-784D6BAA1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82"/>
            <a:ext cx="1549824" cy="1523506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73070C45-E459-06B5-B361-F235036AE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6"/>
            <a:ext cx="1549824" cy="152350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 picture containing outdoor, sky, sunset, nature&#10;&#10;Description automatically generated">
            <a:extLst>
              <a:ext uri="{FF2B5EF4-FFF2-40B4-BE49-F238E27FC236}">
                <a16:creationId xmlns:a16="http://schemas.microsoft.com/office/drawing/2014/main" id="{2B40E5AF-445E-47BD-3290-230591C2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4">
            <a:extLst>
              <a:ext uri="{FF2B5EF4-FFF2-40B4-BE49-F238E27FC236}">
                <a16:creationId xmlns:a16="http://schemas.microsoft.com/office/drawing/2014/main" id="{0CB7F561-56A4-102B-61F8-F420EBA8D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458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Gamtoos Valley and Baviaanskloof is 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fairly secluded and thus safe area to visit.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It is a Malaria free destination. 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Best time to visit is all year round.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We want to assure all visitors &amp; guests that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Covid regulations are adhered to by all tourism establishments.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Map&#10;&#10;Description automatically generated">
            <a:extLst>
              <a:ext uri="{FF2B5EF4-FFF2-40B4-BE49-F238E27FC236}">
                <a16:creationId xmlns:a16="http://schemas.microsoft.com/office/drawing/2014/main" id="{23218389-8547-1879-5BEB-E7A3ED465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063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40EB518-0C1A-6224-B0FB-CA225E70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5627688"/>
            <a:ext cx="2462213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4E2FAA2-871C-283D-1171-DA9209D9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427663"/>
            <a:ext cx="16224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RWV2">
            <a:extLst>
              <a:ext uri="{FF2B5EF4-FFF2-40B4-BE49-F238E27FC236}">
                <a16:creationId xmlns:a16="http://schemas.microsoft.com/office/drawing/2014/main" id="{B03962E5-5FEE-7BA4-B143-3F9A9C14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02300"/>
            <a:ext cx="1231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7804AB3-8E71-D24B-46B2-D67B5804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7150"/>
            <a:ext cx="2355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9B4E7724-95A7-6FAD-A26F-5B347662B3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030" y="1581150"/>
            <a:ext cx="1703744" cy="167481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 close up of a fruit&#10;&#10;Description automatically generated with low confidence">
            <a:extLst>
              <a:ext uri="{FF2B5EF4-FFF2-40B4-BE49-F238E27FC236}">
                <a16:creationId xmlns:a16="http://schemas.microsoft.com/office/drawing/2014/main" id="{8B1CD0E5-B039-1FAC-C7BA-282742AF8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0"/>
            <a:ext cx="546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FB4390-78D3-C039-B52A-BFD8C3457DFF}"/>
              </a:ext>
            </a:extLst>
          </p:cNvPr>
          <p:cNvSpPr txBox="1"/>
          <p:nvPr/>
        </p:nvSpPr>
        <p:spPr>
          <a:xfrm>
            <a:off x="2285999" y="304800"/>
            <a:ext cx="4572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b="1" dirty="0">
                <a:solidFill>
                  <a:schemeClr val="bg1"/>
                </a:solidFill>
                <a:highlight>
                  <a:srgbClr val="008000"/>
                </a:highlight>
                <a:latin typeface="Tahoma" panose="020B0604030504040204" pitchFamily="34" charset="0"/>
              </a:rPr>
              <a:t>WE APPRECIATE YOUR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A7343-5C63-B473-9B46-59510B232DC4}"/>
              </a:ext>
            </a:extLst>
          </p:cNvPr>
          <p:cNvSpPr txBox="1"/>
          <p:nvPr/>
        </p:nvSpPr>
        <p:spPr>
          <a:xfrm>
            <a:off x="3668691" y="4950268"/>
            <a:ext cx="3657600" cy="16158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en-US" b="1" u="sng" dirty="0">
                <a:solidFill>
                  <a:schemeClr val="bg1"/>
                </a:solidFill>
                <a:highlight>
                  <a:srgbClr val="008000"/>
                </a:highlight>
                <a:latin typeface="Century Gothic" panose="020B0502020202020204" pitchFamily="34" charset="0"/>
              </a:rPr>
              <a:t>For more information contact:</a:t>
            </a:r>
          </a:p>
          <a:p>
            <a:pPr algn="r" eaLnBrk="1" hangingPunct="1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solidFill>
                  <a:schemeClr val="bg1"/>
                </a:solidFill>
                <a:highlight>
                  <a:srgbClr val="008000"/>
                </a:highlight>
                <a:latin typeface="Century Gothic" panose="020B0502020202020204" pitchFamily="34" charset="0"/>
              </a:rPr>
              <a:t>Gamtoos Tourism</a:t>
            </a:r>
          </a:p>
          <a:p>
            <a:pPr algn="r" eaLnBrk="1" hangingPunct="1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solidFill>
                  <a:schemeClr val="bg1"/>
                </a:solidFill>
                <a:highlight>
                  <a:srgbClr val="008000"/>
                </a:highlight>
                <a:latin typeface="Century Gothic" panose="020B0502020202020204" pitchFamily="34" charset="0"/>
              </a:rPr>
              <a:t>E-mail: info@baviaans.net</a:t>
            </a:r>
          </a:p>
          <a:p>
            <a:pPr algn="r" eaLnBrk="1" hangingPunct="1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solidFill>
                  <a:schemeClr val="bg1"/>
                </a:solidFill>
                <a:highlight>
                  <a:srgbClr val="008000"/>
                </a:highlight>
                <a:latin typeface="Century Gothic" panose="020B0502020202020204" pitchFamily="34" charset="0"/>
              </a:rPr>
              <a:t>Website:  www.baviaans.net</a:t>
            </a:r>
          </a:p>
        </p:txBody>
      </p:sp>
      <p:pic>
        <p:nvPicPr>
          <p:cNvPr id="35845" name="Picture 7" descr="RWV2">
            <a:extLst>
              <a:ext uri="{FF2B5EF4-FFF2-40B4-BE49-F238E27FC236}">
                <a16:creationId xmlns:a16="http://schemas.microsoft.com/office/drawing/2014/main" id="{DEF46C2F-F347-6285-69F4-E19BF52F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2514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4302C8C-1F3B-8ACA-3DFC-0271C64D1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637"/>
            <a:ext cx="7162800" cy="1594873"/>
          </a:xfrm>
        </p:spPr>
        <p:txBody>
          <a:bodyPr/>
          <a:lstStyle/>
          <a:p>
            <a:r>
              <a:rPr lang="en-US" altLang="en-US" dirty="0"/>
              <a:t>Kouga Tourism Routes</a:t>
            </a:r>
            <a:br>
              <a:rPr lang="en-US" altLang="en-US" dirty="0"/>
            </a:br>
            <a:r>
              <a:rPr lang="en-US" altLang="en-US" sz="2500" dirty="0"/>
              <a:t>- Jeffrey’s Bay - Greater St Francis - </a:t>
            </a:r>
            <a:br>
              <a:rPr lang="en-US" altLang="en-US" sz="2500" dirty="0"/>
            </a:br>
            <a:r>
              <a:rPr lang="en-US" altLang="en-US" sz="2500" dirty="0"/>
              <a:t>- Gamtoos Valley -</a:t>
            </a:r>
          </a:p>
        </p:txBody>
      </p:sp>
      <p:pic>
        <p:nvPicPr>
          <p:cNvPr id="5123" name="Content Placeholder 4" descr="A picture containing text, water, water sport, swimming&#10;&#10;Description automatically generated">
            <a:extLst>
              <a:ext uri="{FF2B5EF4-FFF2-40B4-BE49-F238E27FC236}">
                <a16:creationId xmlns:a16="http://schemas.microsoft.com/office/drawing/2014/main" id="{1BB123D2-2B2F-8B63-3D63-E767518390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33600"/>
            <a:ext cx="8229600" cy="3046413"/>
          </a:xfrm>
        </p:spPr>
      </p:pic>
      <p:pic>
        <p:nvPicPr>
          <p:cNvPr id="512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28932D-695D-8DBD-4B64-A047DFC19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4188"/>
            <a:ext cx="25908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5C190DE-092C-1267-B847-21EFB5D5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335588"/>
            <a:ext cx="16224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FB85598-F37E-5279-848D-A7FC3AB5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57813"/>
            <a:ext cx="26670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423ECA15-8108-1954-63A2-69CFADBF87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622425" cy="15948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31FC0EF6-E1DE-CF14-E929-D82B3E1AD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858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ahoma" panose="020B0604030504040204" pitchFamily="34" charset="0"/>
              </a:rPr>
              <a:t>Access Routes to Gamtoos Valley</a:t>
            </a: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403EE499-D6E6-F809-A456-13EDB70C0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69690"/>
            <a:ext cx="853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Tahoma" panose="020B0604030504040204" pitchFamily="34" charset="0"/>
              </a:rPr>
              <a:t>Via N2 national highway from Port Elizabeth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Tahoma" panose="020B0604030504040204" pitchFamily="34" charset="0"/>
              </a:rPr>
              <a:t>80 – 100km from Port Elizabeth – 1 hour driving time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Tahoma" panose="020B0604030504040204" pitchFamily="34" charset="0"/>
              </a:rPr>
              <a:t>Via N2 national highway from the Garden Route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Tahoma" panose="020B0604030504040204" pitchFamily="34" charset="0"/>
              </a:rPr>
              <a:t>138km from Plettenberg Bay – 2 hours driving time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Tahoma" panose="020B0604030504040204" pitchFamily="34" charset="0"/>
              </a:rPr>
              <a:t>Via Baviaanskloof (Willowmore side) – overland 4x4 drive – approximately 6 hour drive</a:t>
            </a:r>
          </a:p>
        </p:txBody>
      </p:sp>
      <p:pic>
        <p:nvPicPr>
          <p:cNvPr id="7172" name="Picture 6" descr="RWV2">
            <a:extLst>
              <a:ext uri="{FF2B5EF4-FFF2-40B4-BE49-F238E27FC236}">
                <a16:creationId xmlns:a16="http://schemas.microsoft.com/office/drawing/2014/main" id="{3F958909-1624-0DA2-57E5-2D88DDECC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7" y="177800"/>
            <a:ext cx="1231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A21CE9E-A0DE-6560-F1E8-C55D9F3F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550"/>
            <a:ext cx="2289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8E381C3-70EB-4EB8-2167-C5E78687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357813"/>
            <a:ext cx="16224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AA28D97-223D-9EAC-5E11-0E5A03EB7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357813"/>
            <a:ext cx="26670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8195CD8-EF04-F6FB-63FB-C71403E81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36"/>
            <a:ext cx="1708577" cy="16795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>
            <a:extLst>
              <a:ext uri="{FF2B5EF4-FFF2-40B4-BE49-F238E27FC236}">
                <a16:creationId xmlns:a16="http://schemas.microsoft.com/office/drawing/2014/main" id="{5FD5796F-3734-6277-9C14-7E0B9FF67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"/>
            <a:ext cx="9144000" cy="3140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dirty="0">
                <a:latin typeface="Tahoma" panose="020B0604030504040204" pitchFamily="34" charset="0"/>
              </a:rPr>
              <a:t>Gamtoos Valley is the 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dirty="0">
                <a:highlight>
                  <a:srgbClr val="00FF00"/>
                </a:highlight>
                <a:latin typeface="Tahoma" panose="020B0604030504040204" pitchFamily="34" charset="0"/>
              </a:rPr>
              <a:t>Eastern Gateway to the Baviaanskloof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dirty="0">
                <a:latin typeface="Tahoma" panose="020B0604030504040204" pitchFamily="34" charset="0"/>
              </a:rPr>
              <a:t>and, also known as the 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3600" b="1" dirty="0">
                <a:highlight>
                  <a:srgbClr val="00FF00"/>
                </a:highlight>
                <a:latin typeface="Tahoma" panose="020B0604030504040204" pitchFamily="34" charset="0"/>
              </a:rPr>
              <a:t>Fruit Basket of the Eastern Cape</a:t>
            </a:r>
          </a:p>
        </p:txBody>
      </p:sp>
      <p:sp>
        <p:nvSpPr>
          <p:cNvPr id="8195" name="Text Box 23">
            <a:extLst>
              <a:ext uri="{FF2B5EF4-FFF2-40B4-BE49-F238E27FC236}">
                <a16:creationId xmlns:a16="http://schemas.microsoft.com/office/drawing/2014/main" id="{2019FCB3-496A-480B-03A5-7B146896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98938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latin typeface="Tahoma" panose="020B0604030504040204" pitchFamily="34" charset="0"/>
              </a:rPr>
              <a:t>Promoting tourism into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latin typeface="Tahoma" panose="020B0604030504040204" pitchFamily="34" charset="0"/>
              </a:rPr>
              <a:t>Baviaanskloof / </a:t>
            </a:r>
            <a:r>
              <a:rPr lang="en-US" altLang="en-US" sz="2400" b="1" i="1" dirty="0" err="1">
                <a:latin typeface="Tahoma" panose="020B0604030504040204" pitchFamily="34" charset="0"/>
              </a:rPr>
              <a:t>Patensie</a:t>
            </a:r>
            <a:r>
              <a:rPr lang="en-US" altLang="en-US" sz="2400" b="1" i="1" dirty="0">
                <a:latin typeface="Tahoma" panose="020B0604030504040204" pitchFamily="34" charset="0"/>
              </a:rPr>
              <a:t> / Hankey / Loerie / Thornhill</a:t>
            </a:r>
          </a:p>
        </p:txBody>
      </p:sp>
      <p:sp>
        <p:nvSpPr>
          <p:cNvPr id="8196" name="AutoShape 46" descr="044501c6c851$1017a8d0$6600000a@bonitanotebook">
            <a:extLst>
              <a:ext uri="{FF2B5EF4-FFF2-40B4-BE49-F238E27FC236}">
                <a16:creationId xmlns:a16="http://schemas.microsoft.com/office/drawing/2014/main" id="{36E4D212-27F6-3EFE-60F0-317A9B5D35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0125" y="2809875"/>
            <a:ext cx="7143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ZA" altLang="en-US" sz="1800"/>
          </a:p>
        </p:txBody>
      </p:sp>
      <p:pic>
        <p:nvPicPr>
          <p:cNvPr id="8197" name="Picture 52" descr="RWV2">
            <a:extLst>
              <a:ext uri="{FF2B5EF4-FFF2-40B4-BE49-F238E27FC236}">
                <a16:creationId xmlns:a16="http://schemas.microsoft.com/office/drawing/2014/main" id="{B5A06317-2D8B-47C4-6434-19CB76BF9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453" y="111522"/>
            <a:ext cx="14160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91582A2-603A-B312-B1B7-18BE6073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" y="5660923"/>
            <a:ext cx="24415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Logo&#10;&#10;Description automatically generated">
            <a:extLst>
              <a:ext uri="{FF2B5EF4-FFF2-40B4-BE49-F238E27FC236}">
                <a16:creationId xmlns:a16="http://schemas.microsoft.com/office/drawing/2014/main" id="{DCE01309-2777-A033-37BE-737634BA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47" y="5638800"/>
            <a:ext cx="115728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89234F2-13E8-CBD8-683B-52768A24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98" y="5439004"/>
            <a:ext cx="162242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0240F44-05C2-2EFA-1900-7628D69BB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16" y="5439004"/>
            <a:ext cx="2667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2F36B4B9-3E12-04D8-225B-2D4897EB5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" y="147638"/>
            <a:ext cx="1259640" cy="1238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D2AFD70F-5929-5BB1-E043-8102CE6E83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7800"/>
            <a:ext cx="8229600" cy="1117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/>
              <a:t>Rich in unspoilt and superb scenery</a:t>
            </a:r>
          </a:p>
          <a:p>
            <a:pPr marL="0" indent="0" algn="ctr">
              <a:buFontTx/>
              <a:buNone/>
            </a:pPr>
            <a:r>
              <a:rPr lang="en-US" altLang="en-US"/>
              <a:t>Somewhat off the beaten track</a:t>
            </a:r>
          </a:p>
          <a:p>
            <a:pPr marL="0" indent="0" algn="ctr">
              <a:buFontTx/>
              <a:buNone/>
            </a:pPr>
            <a:endParaRPr lang="en-US" altLang="en-US"/>
          </a:p>
          <a:p>
            <a:pPr marL="0" indent="0" algn="ctr">
              <a:buFontTx/>
              <a:buNone/>
            </a:pPr>
            <a:endParaRPr lang="en-US" altLang="en-US"/>
          </a:p>
        </p:txBody>
      </p:sp>
      <p:pic>
        <p:nvPicPr>
          <p:cNvPr id="9219" name="Picture 5" descr="A picture containing outdoor, nature, mountain, hillside&#10;&#10;Description automatically generated">
            <a:extLst>
              <a:ext uri="{FF2B5EF4-FFF2-40B4-BE49-F238E27FC236}">
                <a16:creationId xmlns:a16="http://schemas.microsoft.com/office/drawing/2014/main" id="{E872BD5B-BBFA-CC9D-AAA1-F3F6A622C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 descr="A person and person standing next to a tree&#10;&#10;Description automatically generated with medium confidence">
            <a:extLst>
              <a:ext uri="{FF2B5EF4-FFF2-40B4-BE49-F238E27FC236}">
                <a16:creationId xmlns:a16="http://schemas.microsoft.com/office/drawing/2014/main" id="{31E8BDD8-A0DC-B7E2-CA5F-19DEDE47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316038"/>
            <a:ext cx="3654425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A picture containing mountain, nature, outdoor, valley&#10;&#10;Description automatically generated">
            <a:extLst>
              <a:ext uri="{FF2B5EF4-FFF2-40B4-BE49-F238E27FC236}">
                <a16:creationId xmlns:a16="http://schemas.microsoft.com/office/drawing/2014/main" id="{39FEC6FC-E036-4CEC-102F-08E4C87CF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27463"/>
            <a:ext cx="42799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5" descr="A group of trees with a mountai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37AF977-9726-B60B-D245-F49DA30FD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3976688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3" descr="RWV2">
            <a:extLst>
              <a:ext uri="{FF2B5EF4-FFF2-40B4-BE49-F238E27FC236}">
                <a16:creationId xmlns:a16="http://schemas.microsoft.com/office/drawing/2014/main" id="{56D4A8D1-4426-1DCF-6BA0-677F606D7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10" y="50817"/>
            <a:ext cx="1566169" cy="129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64F2543-4F7F-0214-E280-D723C3518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" y="88398"/>
            <a:ext cx="1778569" cy="1748367"/>
          </a:xfrm>
          <a:prstGeom prst="rect">
            <a:avLst/>
          </a:prstGeom>
        </p:spPr>
      </p:pic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6DBCB866-5806-189D-2D32-4749D35681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091774"/>
            <a:ext cx="8229600" cy="29146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</a:rPr>
              <a:t>Variety of interesting places to visit </a:t>
            </a:r>
          </a:p>
          <a:p>
            <a:pPr marL="0" indent="0" algn="ctr"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</a:rPr>
              <a:t>and things to do in the</a:t>
            </a:r>
          </a:p>
          <a:p>
            <a:pPr marL="0" indent="0" algn="ctr"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</a:rPr>
              <a:t>Gamtoos Valley that stretches over 70km</a:t>
            </a:r>
          </a:p>
          <a:p>
            <a:pPr marL="0" indent="0" algn="ctr"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</a:rPr>
              <a:t>before you enter the </a:t>
            </a:r>
          </a:p>
          <a:p>
            <a:pPr marL="0" indent="0" algn="ctr"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</a:rPr>
              <a:t>Baviaanskloof World Heritage Site</a:t>
            </a:r>
            <a:r>
              <a:rPr lang="en-US" altLang="en-US" sz="3000" dirty="0"/>
              <a:t>.</a:t>
            </a:r>
          </a:p>
          <a:p>
            <a:pPr marL="0" indent="0" algn="ctr">
              <a:buFontTx/>
              <a:buNone/>
            </a:pPr>
            <a:endParaRPr lang="en-US" altLang="en-US" sz="3000" dirty="0"/>
          </a:p>
        </p:txBody>
      </p:sp>
      <p:pic>
        <p:nvPicPr>
          <p:cNvPr id="1024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D441164-C3FA-BFE9-5391-C6FA934C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16575"/>
            <a:ext cx="24415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Logo&#10;&#10;Description automatically generated">
            <a:extLst>
              <a:ext uri="{FF2B5EF4-FFF2-40B4-BE49-F238E27FC236}">
                <a16:creationId xmlns:a16="http://schemas.microsoft.com/office/drawing/2014/main" id="{77DADD39-5180-F932-4766-E2BEACAE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04182"/>
            <a:ext cx="115728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93E093A-1E51-658E-5C04-2E48E4D0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28496"/>
            <a:ext cx="162242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7750A38-2F10-EEBC-99AA-CA1FDB5A9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16" y="5439004"/>
            <a:ext cx="2667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 picture containing grass, nature, outdoor, rock&#10;&#10;Description automatically generated">
            <a:extLst>
              <a:ext uri="{FF2B5EF4-FFF2-40B4-BE49-F238E27FC236}">
                <a16:creationId xmlns:a16="http://schemas.microsoft.com/office/drawing/2014/main" id="{9E2C6504-CDDE-B929-BDD8-9B64AE019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3">
            <a:extLst>
              <a:ext uri="{FF2B5EF4-FFF2-40B4-BE49-F238E27FC236}">
                <a16:creationId xmlns:a16="http://schemas.microsoft.com/office/drawing/2014/main" id="{75A6996D-9C38-C165-E1C9-CF31B1D93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85800"/>
            <a:ext cx="8686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>
                <a:solidFill>
                  <a:schemeClr val="bg1"/>
                </a:solidFill>
              </a:rPr>
              <a:t>Bergvenster overlooking citrus orchards towards Patensie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21997</TotalTime>
  <Words>827</Words>
  <Application>Microsoft Office PowerPoint</Application>
  <PresentationFormat>On-screen Show (4:3)</PresentationFormat>
  <Paragraphs>132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Century Gothic</vt:lpstr>
      <vt:lpstr>FranklinGothic-Book</vt:lpstr>
      <vt:lpstr>FranklinGothic-Demi</vt:lpstr>
      <vt:lpstr>Tahoma</vt:lpstr>
      <vt:lpstr>Wingdings</vt:lpstr>
      <vt:lpstr>Default Design</vt:lpstr>
      <vt:lpstr>PowerPoint Presentation</vt:lpstr>
      <vt:lpstr>PowerPoint Presentation</vt:lpstr>
      <vt:lpstr>PowerPoint Presentation</vt:lpstr>
      <vt:lpstr>Kouga Tourism Routes - Jeffrey’s Bay - Greater St Francis -  - Gamtoos Valley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3rivers trails  is home to one of South Africa’s largest trail networks …stretches over 200km …Mountain biking,  …trail running, …hiking… You get to choose!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Bonita</dc:creator>
  <cp:lastModifiedBy>Nichola Uys</cp:lastModifiedBy>
  <cp:revision>275</cp:revision>
  <dcterms:created xsi:type="dcterms:W3CDTF">2005-06-27T02:53:04Z</dcterms:created>
  <dcterms:modified xsi:type="dcterms:W3CDTF">2023-04-03T06:35:16Z</dcterms:modified>
</cp:coreProperties>
</file>